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rgbClr val="FFFFFF"/>
        </a:solidFill>
        <a:latin typeface="Perpetu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FFFFFF"/>
        </a:solidFill>
        <a:latin typeface="Perpetu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FFFFFF"/>
        </a:solidFill>
        <a:latin typeface="Perpetu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FFFFFF"/>
        </a:solidFill>
        <a:latin typeface="Perpetu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FFFFFF"/>
        </a:solidFill>
        <a:latin typeface="Perpetu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FFFFF"/>
        </a:solidFill>
        <a:latin typeface="Perpetu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FFFFF"/>
        </a:solidFill>
        <a:latin typeface="Perpetu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FFFFF"/>
        </a:solidFill>
        <a:latin typeface="Perpetu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FFFFF"/>
        </a:solidFill>
        <a:latin typeface="Perpet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560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ectângulo arredondado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ângulo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ângulo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ângulo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1" name="Marcador de Posição d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F96C-754E-470C-A4F0-0104419368B3}" type="datetimeFigureOut">
              <a:rPr lang="pt-PT"/>
              <a:pPr>
                <a:defRPr/>
              </a:pPr>
              <a:t>27-02-2012</a:t>
            </a:fld>
            <a:endParaRPr lang="pt-PT"/>
          </a:p>
        </p:txBody>
      </p:sp>
      <p:sp>
        <p:nvSpPr>
          <p:cNvPr id="12" name="Marcador de Posição do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3" name="Marcador de Posição do Número do Diapositivo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976411-48C5-4C96-B475-F93B4DBBB5E5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97CD6-C226-4C4D-B5FB-69AC4C5C1B83}" type="datetimeFigureOut">
              <a:rPr lang="pt-PT"/>
              <a:pPr>
                <a:defRPr/>
              </a:pPr>
              <a:t>27-02-2012</a:t>
            </a:fld>
            <a:endParaRPr lang="pt-PT"/>
          </a:p>
        </p:txBody>
      </p:sp>
      <p:sp>
        <p:nvSpPr>
          <p:cNvPr id="5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1C270-1004-4476-AE89-AC326804B09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23524-4C53-4014-8FBB-846ED0121EC0}" type="datetimeFigureOut">
              <a:rPr lang="pt-PT"/>
              <a:pPr>
                <a:defRPr/>
              </a:pPr>
              <a:t>27-02-2012</a:t>
            </a:fld>
            <a:endParaRPr lang="pt-PT"/>
          </a:p>
        </p:txBody>
      </p:sp>
      <p:sp>
        <p:nvSpPr>
          <p:cNvPr id="5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CFAC2-2678-400D-8114-5744871E827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16A06-D593-4D07-95B4-1C0D4CECFC88}" type="datetimeFigureOut">
              <a:rPr lang="pt-PT"/>
              <a:pPr>
                <a:defRPr/>
              </a:pPr>
              <a:t>27-02-2012</a:t>
            </a:fld>
            <a:endParaRPr lang="pt-PT"/>
          </a:p>
        </p:txBody>
      </p:sp>
      <p:sp>
        <p:nvSpPr>
          <p:cNvPr id="5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D2BD3-7725-42E5-B0F6-3E0D8D4A977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ectângulo arredondad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ângulo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ângulo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ângulo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9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918F1-8305-49B6-9762-BE0376DECBD4}" type="datetimeFigureOut">
              <a:rPr lang="pt-PT"/>
              <a:pPr>
                <a:defRPr/>
              </a:pPr>
              <a:t>27-02-2012</a:t>
            </a:fld>
            <a:endParaRPr lang="pt-PT"/>
          </a:p>
        </p:txBody>
      </p:sp>
      <p:sp>
        <p:nvSpPr>
          <p:cNvPr id="10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1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20E58-9BC6-4DBC-847D-2738781FF4F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9DFAD-E556-4E5D-815F-36A5DB29EFF2}" type="datetimeFigureOut">
              <a:rPr lang="pt-PT"/>
              <a:pPr>
                <a:defRPr/>
              </a:pPr>
              <a:t>27-02-2012</a:t>
            </a:fld>
            <a:endParaRPr lang="pt-PT"/>
          </a:p>
        </p:txBody>
      </p:sp>
      <p:sp>
        <p:nvSpPr>
          <p:cNvPr id="6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D7260-1EF0-4357-AC47-7F5660C3B3C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Marcador de Posição d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A412B-2DF2-436B-9C0F-DCEDCE14D9A8}" type="datetimeFigureOut">
              <a:rPr lang="pt-PT"/>
              <a:pPr>
                <a:defRPr/>
              </a:pPr>
              <a:t>27-02-2012</a:t>
            </a:fld>
            <a:endParaRPr lang="pt-PT"/>
          </a:p>
        </p:txBody>
      </p:sp>
      <p:sp>
        <p:nvSpPr>
          <p:cNvPr id="8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8496D-5867-4447-8A5F-17AEDD0FB3B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5FFAF-BEA2-447E-9351-7051F1860084}" type="datetimeFigureOut">
              <a:rPr lang="pt-PT"/>
              <a:pPr>
                <a:defRPr/>
              </a:pPr>
              <a:t>27-02-2012</a:t>
            </a:fld>
            <a:endParaRPr lang="pt-PT"/>
          </a:p>
        </p:txBody>
      </p:sp>
      <p:sp>
        <p:nvSpPr>
          <p:cNvPr id="4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976A1-9E32-47A5-9F94-D140C0145B79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E42EE-E0B4-4889-AE0A-D70F8F930D9A}" type="datetimeFigureOut">
              <a:rPr lang="pt-PT"/>
              <a:pPr>
                <a:defRPr/>
              </a:pPr>
              <a:t>27-02-2012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F9DF7-71D6-4ED0-BED0-78F76B20EE0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ectângulo arredondado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491D8-17D6-407E-AA24-17A2C66AA513}" type="datetimeFigureOut">
              <a:rPr lang="pt-PT"/>
              <a:pPr>
                <a:defRPr/>
              </a:pPr>
              <a:t>27-02-2012</a:t>
            </a:fld>
            <a:endParaRPr lang="pt-PT"/>
          </a:p>
        </p:txBody>
      </p:sp>
      <p:sp>
        <p:nvSpPr>
          <p:cNvPr id="8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E421D-AD76-4168-A7A7-FCC0F44B4FB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ângulo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ângulo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PT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8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39DDD-CEE5-49BE-88B5-FDCD693D1C87}" type="datetimeFigureOut">
              <a:rPr lang="pt-PT"/>
              <a:pPr>
                <a:defRPr/>
              </a:pPr>
              <a:t>27-02-2012</a:t>
            </a:fld>
            <a:endParaRPr lang="pt-PT"/>
          </a:p>
        </p:txBody>
      </p:sp>
      <p:sp>
        <p:nvSpPr>
          <p:cNvPr id="9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840B4-0CA0-41FD-B901-2BAC4066C34D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ectângulo arredondado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Marcador de Posição do Título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  <a:endParaRPr lang="en-US" smtClean="0"/>
          </a:p>
        </p:txBody>
      </p:sp>
      <p:sp>
        <p:nvSpPr>
          <p:cNvPr id="1029" name="Marcador de Posição do Texto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smtClean="0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6426340-9F6F-4024-84A1-1B78614764A6}" type="datetimeFigureOut">
              <a:rPr lang="pt-PT"/>
              <a:pPr>
                <a:defRPr/>
              </a:pPr>
              <a:t>27-02-2012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2968B226-3E56-4A8C-84AF-E307ED979095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74" r:id="rId8"/>
    <p:sldLayoutId id="2147483675" r:id="rId9"/>
    <p:sldLayoutId id="2147483666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ítulo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pt-PT" smtClean="0"/>
              <a:t>Análise de um artigo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title"/>
          </p:nvPr>
        </p:nvSpPr>
        <p:spPr>
          <a:xfrm>
            <a:off x="900113" y="260350"/>
            <a:ext cx="7772400" cy="1143000"/>
          </a:xfrm>
        </p:spPr>
        <p:txBody>
          <a:bodyPr/>
          <a:lstStyle/>
          <a:p>
            <a:pPr eaLnBrk="1" hangingPunct="1"/>
            <a:r>
              <a:rPr lang="pt-PT" smtClean="0"/>
              <a:t>Estrutura</a:t>
            </a:r>
          </a:p>
        </p:txBody>
      </p:sp>
      <p:sp>
        <p:nvSpPr>
          <p:cNvPr id="14338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Franklin Gothic Book" pitchFamily="34" charset="0"/>
              <a:buAutoNum type="romanUcPeriod"/>
            </a:pPr>
            <a:endParaRPr lang="pt-PT" smtClean="0"/>
          </a:p>
          <a:p>
            <a:pPr marL="571500" indent="-571500" eaLnBrk="1" hangingPunct="1">
              <a:lnSpc>
                <a:spcPct val="90000"/>
              </a:lnSpc>
              <a:buFont typeface="Franklin Gothic Book" pitchFamily="34" charset="0"/>
              <a:buAutoNum type="romanUcPeriod"/>
            </a:pPr>
            <a:r>
              <a:rPr lang="pt-PT" b="1" smtClean="0"/>
              <a:t>Introdução</a:t>
            </a:r>
          </a:p>
          <a:p>
            <a:pPr marL="571500" indent="-571500" eaLnBrk="1" hangingPunct="1">
              <a:lnSpc>
                <a:spcPct val="90000"/>
              </a:lnSpc>
              <a:buFont typeface="Franklin Gothic Book" pitchFamily="34" charset="0"/>
              <a:buAutoNum type="romanUcPeriod"/>
            </a:pPr>
            <a:endParaRPr lang="pt-PT" b="1" smtClean="0"/>
          </a:p>
          <a:p>
            <a:pPr marL="571500" indent="-571500" eaLnBrk="1" hangingPunct="1">
              <a:lnSpc>
                <a:spcPct val="90000"/>
              </a:lnSpc>
              <a:buFont typeface="Franklin Gothic Book" pitchFamily="34" charset="0"/>
              <a:buAutoNum type="romanUcPeriod"/>
            </a:pPr>
            <a:r>
              <a:rPr lang="pt-PT" b="1" smtClean="0"/>
              <a:t>Método</a:t>
            </a:r>
          </a:p>
          <a:p>
            <a:pPr marL="571500" indent="-571500" eaLnBrk="1" hangingPunct="1">
              <a:lnSpc>
                <a:spcPct val="90000"/>
              </a:lnSpc>
              <a:buFont typeface="Franklin Gothic Book" pitchFamily="34" charset="0"/>
              <a:buAutoNum type="romanUcPeriod"/>
            </a:pPr>
            <a:endParaRPr lang="pt-PT" b="1" smtClean="0"/>
          </a:p>
          <a:p>
            <a:pPr marL="571500" indent="-571500" eaLnBrk="1" hangingPunct="1">
              <a:lnSpc>
                <a:spcPct val="90000"/>
              </a:lnSpc>
              <a:buFont typeface="Franklin Gothic Book" pitchFamily="34" charset="0"/>
              <a:buAutoNum type="romanUcPeriod"/>
            </a:pPr>
            <a:r>
              <a:rPr lang="pt-PT" b="1" smtClean="0"/>
              <a:t>Resultados</a:t>
            </a:r>
          </a:p>
          <a:p>
            <a:pPr marL="571500" indent="-571500" eaLnBrk="1" hangingPunct="1">
              <a:lnSpc>
                <a:spcPct val="90000"/>
              </a:lnSpc>
              <a:buFont typeface="Franklin Gothic Book" pitchFamily="34" charset="0"/>
              <a:buAutoNum type="romanUcPeriod"/>
            </a:pPr>
            <a:endParaRPr lang="pt-PT" b="1" smtClean="0"/>
          </a:p>
          <a:p>
            <a:pPr marL="571500" indent="-571500" eaLnBrk="1" hangingPunct="1">
              <a:lnSpc>
                <a:spcPct val="90000"/>
              </a:lnSpc>
              <a:buFont typeface="Franklin Gothic Book" pitchFamily="34" charset="0"/>
              <a:buAutoNum type="romanUcPeriod"/>
            </a:pPr>
            <a:r>
              <a:rPr lang="pt-PT" b="1" smtClean="0"/>
              <a:t>Conclusão</a:t>
            </a:r>
          </a:p>
          <a:p>
            <a:pPr marL="571500" indent="-571500" eaLnBrk="1" hangingPunct="1">
              <a:lnSpc>
                <a:spcPct val="90000"/>
              </a:lnSpc>
              <a:buFont typeface="Franklin Gothic Book" pitchFamily="34" charset="0"/>
              <a:buAutoNum type="romanUcPeriod"/>
            </a:pPr>
            <a:endParaRPr lang="pt-PT" b="1" smtClean="0"/>
          </a:p>
          <a:p>
            <a:pPr marL="571500" indent="-571500" eaLnBrk="1" hangingPunct="1">
              <a:lnSpc>
                <a:spcPct val="90000"/>
              </a:lnSpc>
              <a:buFont typeface="Franklin Gothic Book" pitchFamily="34" charset="0"/>
              <a:buAutoNum type="romanUcPeriod"/>
            </a:pPr>
            <a:r>
              <a:rPr lang="pt-PT" b="1" smtClean="0"/>
              <a:t>Críticas do Grupo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0"/>
          <p:cNvSpPr>
            <a:spLocks noChangeArrowheads="1"/>
          </p:cNvSpPr>
          <p:nvPr/>
        </p:nvSpPr>
        <p:spPr bwMode="auto">
          <a:xfrm>
            <a:off x="5435600" y="5805488"/>
            <a:ext cx="20161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362" name="Rectangle 9"/>
          <p:cNvSpPr>
            <a:spLocks noChangeArrowheads="1"/>
          </p:cNvSpPr>
          <p:nvPr/>
        </p:nvSpPr>
        <p:spPr bwMode="auto">
          <a:xfrm>
            <a:off x="3276600" y="5805488"/>
            <a:ext cx="1582738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363" name="Rectangle 8"/>
          <p:cNvSpPr>
            <a:spLocks noChangeArrowheads="1"/>
          </p:cNvSpPr>
          <p:nvPr/>
        </p:nvSpPr>
        <p:spPr bwMode="auto">
          <a:xfrm>
            <a:off x="1979613" y="5805488"/>
            <a:ext cx="6477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36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I- Introdução</a:t>
            </a:r>
          </a:p>
        </p:txBody>
      </p:sp>
      <p:sp>
        <p:nvSpPr>
          <p:cNvPr id="15365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925888"/>
          </a:xfrm>
        </p:spPr>
        <p:txBody>
          <a:bodyPr/>
          <a:lstStyle/>
          <a:p>
            <a:pPr eaLnBrk="1" hangingPunct="1"/>
            <a:endParaRPr lang="pt-PT" b="1" smtClean="0"/>
          </a:p>
          <a:p>
            <a:pPr eaLnBrk="1" hangingPunct="1"/>
            <a:r>
              <a:rPr lang="pt-PT" b="1" smtClean="0"/>
              <a:t>Importância do tema</a:t>
            </a:r>
          </a:p>
          <a:p>
            <a:pPr eaLnBrk="1" hangingPunct="1"/>
            <a:r>
              <a:rPr lang="pt-PT" b="1" smtClean="0"/>
              <a:t>O que foi feito anteriormente 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pt-PT" smtClean="0"/>
              <a:t>Revisão bibliográfica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pt-PT" smtClean="0"/>
              <a:t>Lacunas</a:t>
            </a:r>
          </a:p>
          <a:p>
            <a:pPr eaLnBrk="1" hangingPunct="1"/>
            <a:r>
              <a:rPr lang="pt-PT" b="1" smtClean="0"/>
              <a:t>O que este artigo pretende fazer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pt-PT" b="1" smtClean="0"/>
              <a:t>Hipóteses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pt-PT" smtClean="0"/>
              <a:t>	Ex: Hipótese 1: R&amp;S        Qualidade RH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pt-PT" smtClean="0"/>
              <a:t>	Hipótese 2: Qualidade RH       Satisfação Cliente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pt-PT" b="1" smtClean="0"/>
              <a:t>Modelo</a:t>
            </a:r>
          </a:p>
          <a:p>
            <a:pPr lvl="2" eaLnBrk="1" hangingPunct="1"/>
            <a:endParaRPr lang="pt-PT" b="1" smtClean="0"/>
          </a:p>
          <a:p>
            <a:pPr lvl="2" eaLnBrk="1" hangingPunct="1">
              <a:buFont typeface="Wingdings" pitchFamily="2" charset="2"/>
              <a:buNone/>
            </a:pPr>
            <a:r>
              <a:rPr lang="pt-PT" smtClean="0"/>
              <a:t>        </a:t>
            </a:r>
            <a:r>
              <a:rPr lang="pt-PT" smtClean="0">
                <a:solidFill>
                  <a:schemeClr val="bg1"/>
                </a:solidFill>
              </a:rPr>
              <a:t>R&amp;S           Qualidade RH           Satisfação Cliente</a:t>
            </a:r>
          </a:p>
          <a:p>
            <a:pPr lvl="2" eaLnBrk="1" hangingPunct="1">
              <a:buFont typeface="Wingdings" pitchFamily="2" charset="2"/>
              <a:buNone/>
            </a:pPr>
            <a:endParaRPr lang="pt-PT" smtClean="0"/>
          </a:p>
          <a:p>
            <a:pPr lvl="2" eaLnBrk="1" hangingPunct="1"/>
            <a:endParaRPr lang="pt-PT" smtClean="0"/>
          </a:p>
          <a:p>
            <a:pPr lvl="2" eaLnBrk="1" hangingPunct="1">
              <a:buFont typeface="Wingdings 2" pitchFamily="18" charset="2"/>
              <a:buNone/>
            </a:pPr>
            <a:endParaRPr lang="pt-PT" smtClean="0"/>
          </a:p>
          <a:p>
            <a:pPr lvl="2" eaLnBrk="1" hangingPunct="1">
              <a:buFont typeface="Wingdings 2" pitchFamily="18" charset="2"/>
              <a:buNone/>
            </a:pPr>
            <a:endParaRPr lang="pt-PT" smtClean="0"/>
          </a:p>
          <a:p>
            <a:pPr lvl="2" eaLnBrk="1" hangingPunct="1">
              <a:buFont typeface="Wingdings 2" pitchFamily="18" charset="2"/>
              <a:buNone/>
            </a:pPr>
            <a:endParaRPr lang="pt-PT" smtClean="0"/>
          </a:p>
        </p:txBody>
      </p:sp>
      <p:sp>
        <p:nvSpPr>
          <p:cNvPr id="15366" name="AutoShape 4"/>
          <p:cNvSpPr>
            <a:spLocks noChangeArrowheads="1"/>
          </p:cNvSpPr>
          <p:nvPr/>
        </p:nvSpPr>
        <p:spPr bwMode="auto">
          <a:xfrm>
            <a:off x="4067175" y="4508500"/>
            <a:ext cx="360363" cy="71438"/>
          </a:xfrm>
          <a:prstGeom prst="rightArrow">
            <a:avLst>
              <a:gd name="adj1" fmla="val 50000"/>
              <a:gd name="adj2" fmla="val 12611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367" name="AutoShape 5"/>
          <p:cNvSpPr>
            <a:spLocks noChangeArrowheads="1"/>
          </p:cNvSpPr>
          <p:nvPr/>
        </p:nvSpPr>
        <p:spPr bwMode="auto">
          <a:xfrm>
            <a:off x="4643438" y="4868863"/>
            <a:ext cx="360362" cy="71437"/>
          </a:xfrm>
          <a:prstGeom prst="rightArrow">
            <a:avLst>
              <a:gd name="adj1" fmla="val 50000"/>
              <a:gd name="adj2" fmla="val 1261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368" name="AutoShape 6"/>
          <p:cNvSpPr>
            <a:spLocks noChangeArrowheads="1"/>
          </p:cNvSpPr>
          <p:nvPr/>
        </p:nvSpPr>
        <p:spPr bwMode="auto">
          <a:xfrm>
            <a:off x="2700338" y="5949950"/>
            <a:ext cx="360362" cy="71438"/>
          </a:xfrm>
          <a:prstGeom prst="rightArrow">
            <a:avLst>
              <a:gd name="adj1" fmla="val 50000"/>
              <a:gd name="adj2" fmla="val 12611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369" name="AutoShape 7"/>
          <p:cNvSpPr>
            <a:spLocks noChangeArrowheads="1"/>
          </p:cNvSpPr>
          <p:nvPr/>
        </p:nvSpPr>
        <p:spPr bwMode="auto">
          <a:xfrm>
            <a:off x="5003800" y="5949950"/>
            <a:ext cx="360363" cy="71438"/>
          </a:xfrm>
          <a:prstGeom prst="rightArrow">
            <a:avLst>
              <a:gd name="adj1" fmla="val 50000"/>
              <a:gd name="adj2" fmla="val 12611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II - Método</a:t>
            </a:r>
          </a:p>
        </p:txBody>
      </p:sp>
      <p:sp>
        <p:nvSpPr>
          <p:cNvPr id="16386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PT" dirty="0" smtClean="0"/>
          </a:p>
          <a:p>
            <a:pPr eaLnBrk="1" hangingPunct="1"/>
            <a:r>
              <a:rPr lang="pt-PT" b="1" dirty="0" smtClean="0"/>
              <a:t>Amostra</a:t>
            </a:r>
          </a:p>
          <a:p>
            <a:pPr eaLnBrk="1" hangingPunct="1"/>
            <a:endParaRPr lang="pt-PT" dirty="0" smtClean="0"/>
          </a:p>
          <a:p>
            <a:pPr eaLnBrk="1" hangingPunct="1"/>
            <a:r>
              <a:rPr lang="pt-PT" b="1" dirty="0" smtClean="0"/>
              <a:t>Medidas/Instrumentos</a:t>
            </a:r>
          </a:p>
          <a:p>
            <a:pPr lvl="2" eaLnBrk="1" hangingPunct="1"/>
            <a:r>
              <a:rPr lang="pt-PT" b="1" dirty="0" smtClean="0"/>
              <a:t>α de </a:t>
            </a:r>
            <a:r>
              <a:rPr lang="pt-PT" b="1" dirty="0" err="1" smtClean="0"/>
              <a:t>Cronbach</a:t>
            </a:r>
            <a:r>
              <a:rPr lang="pt-PT" b="1" dirty="0" smtClean="0"/>
              <a:t> (consistência interna – se o questionário é bom ou mau</a:t>
            </a:r>
            <a:r>
              <a:rPr lang="pt-PT" dirty="0" smtClean="0"/>
              <a:t> </a:t>
            </a:r>
            <a:endParaRPr lang="pt-PT" b="1" dirty="0" smtClean="0"/>
          </a:p>
          <a:p>
            <a:pPr lvl="2" eaLnBrk="1" hangingPunct="1">
              <a:buFont typeface="Wingdings 2" pitchFamily="18" charset="2"/>
              <a:buNone/>
            </a:pPr>
            <a:r>
              <a:rPr lang="pt-PT" dirty="0" smtClean="0"/>
              <a:t>	α= 0,6 aceitável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pt-PT" dirty="0" smtClean="0"/>
              <a:t>	</a:t>
            </a:r>
            <a:r>
              <a:rPr lang="el-GR" dirty="0" smtClean="0">
                <a:latin typeface="Cambria" pitchFamily="18" charset="0"/>
              </a:rPr>
              <a:t>α</a:t>
            </a:r>
            <a:r>
              <a:rPr lang="pt-PT" dirty="0" smtClean="0"/>
              <a:t>= 0,7 bom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pt-PT" dirty="0" smtClean="0"/>
              <a:t>	</a:t>
            </a:r>
            <a:r>
              <a:rPr lang="el-GR" dirty="0" smtClean="0">
                <a:latin typeface="Cambria" pitchFamily="18" charset="0"/>
              </a:rPr>
              <a:t>α</a:t>
            </a:r>
            <a:r>
              <a:rPr lang="pt-PT" dirty="0" smtClean="0"/>
              <a:t>= 0,8 muito bom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pt-PT" dirty="0" smtClean="0"/>
              <a:t>	</a:t>
            </a:r>
            <a:r>
              <a:rPr lang="el-GR" dirty="0" smtClean="0">
                <a:latin typeface="Cambria" pitchFamily="18" charset="0"/>
              </a:rPr>
              <a:t>α</a:t>
            </a:r>
            <a:r>
              <a:rPr lang="pt-PT" dirty="0" smtClean="0"/>
              <a:t>= 1 perfeito</a:t>
            </a:r>
          </a:p>
          <a:p>
            <a:pPr lvl="2" eaLnBrk="1" hangingPunct="1">
              <a:buFont typeface="Wingdings 2" pitchFamily="18" charset="2"/>
              <a:buNone/>
            </a:pPr>
            <a:endParaRPr lang="pt-PT" dirty="0" smtClean="0"/>
          </a:p>
          <a:p>
            <a:pPr lvl="2" eaLnBrk="1" hangingPunct="1"/>
            <a:r>
              <a:rPr lang="pt-PT" b="1" dirty="0" smtClean="0"/>
              <a:t>Análise Factorial (agrupamento das perguntas do </a:t>
            </a:r>
            <a:r>
              <a:rPr lang="pt-PT" b="1" dirty="0" smtClean="0"/>
              <a:t>questionário)</a:t>
            </a:r>
            <a:endParaRPr lang="pt-PT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III - Resultados</a:t>
            </a:r>
          </a:p>
        </p:txBody>
      </p:sp>
      <p:sp>
        <p:nvSpPr>
          <p:cNvPr id="17410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PT" dirty="0" smtClean="0"/>
          </a:p>
          <a:p>
            <a:pPr eaLnBrk="1" hangingPunct="1"/>
            <a:endParaRPr lang="pt-PT" dirty="0" smtClean="0"/>
          </a:p>
          <a:p>
            <a:pPr eaLnBrk="1" hangingPunct="1"/>
            <a:r>
              <a:rPr lang="pt-PT" b="1" dirty="0" smtClean="0"/>
              <a:t>Testes estatísticos</a:t>
            </a:r>
          </a:p>
          <a:p>
            <a:pPr lvl="1" eaLnBrk="1" hangingPunct="1"/>
            <a:endParaRPr lang="pt-PT" dirty="0" smtClean="0"/>
          </a:p>
          <a:p>
            <a:pPr lvl="2" eaLnBrk="1" hangingPunct="1">
              <a:buFont typeface="Wingdings" pitchFamily="2" charset="2"/>
              <a:buChar char="Ø"/>
            </a:pPr>
            <a:r>
              <a:rPr lang="pt-PT" b="1" dirty="0" smtClean="0"/>
              <a:t>Correlações </a:t>
            </a:r>
            <a:r>
              <a:rPr lang="pt-PT" dirty="0" smtClean="0"/>
              <a:t>(se uma variável está relacionada com outra)</a:t>
            </a:r>
          </a:p>
          <a:p>
            <a:pPr lvl="2" eaLnBrk="1" hangingPunct="1">
              <a:buFont typeface="Wingdings" pitchFamily="2" charset="2"/>
              <a:buChar char="Ø"/>
            </a:pPr>
            <a:endParaRPr lang="pt-PT" dirty="0" smtClean="0"/>
          </a:p>
          <a:p>
            <a:pPr lvl="2" eaLnBrk="1" hangingPunct="1">
              <a:buFont typeface="Wingdings" pitchFamily="2" charset="2"/>
              <a:buChar char="Ø"/>
            </a:pPr>
            <a:r>
              <a:rPr lang="pt-PT" b="1" dirty="0" smtClean="0"/>
              <a:t>Regressões </a:t>
            </a:r>
            <a:r>
              <a:rPr lang="pt-PT" dirty="0" smtClean="0"/>
              <a:t>(em que medida uma variável  é explicada por um conjunto de outras variáveis)</a:t>
            </a:r>
          </a:p>
          <a:p>
            <a:pPr lvl="2" eaLnBrk="1" hangingPunct="1">
              <a:buFont typeface="Wingdings" pitchFamily="2" charset="2"/>
              <a:buChar char="Ø"/>
            </a:pPr>
            <a:endParaRPr lang="pt-PT" dirty="0" smtClean="0"/>
          </a:p>
          <a:p>
            <a:pPr lvl="2" eaLnBrk="1" hangingPunct="1">
              <a:buFont typeface="Wingdings" pitchFamily="2" charset="2"/>
              <a:buChar char="Ø"/>
            </a:pPr>
            <a:r>
              <a:rPr lang="pt-PT" b="1" dirty="0" smtClean="0"/>
              <a:t>ANOVA</a:t>
            </a:r>
            <a:r>
              <a:rPr lang="pt-PT" dirty="0" smtClean="0"/>
              <a:t> (em que medida é que as diferenças são significativas </a:t>
            </a:r>
            <a:r>
              <a:rPr lang="pt-PT" dirty="0" smtClean="0"/>
              <a:t>(&lt;</a:t>
            </a:r>
            <a:r>
              <a:rPr lang="pt-PT" dirty="0" smtClean="0"/>
              <a:t>0,05</a:t>
            </a:r>
            <a:r>
              <a:rPr lang="pt-PT" dirty="0" smtClean="0"/>
              <a:t>)</a:t>
            </a:r>
            <a:endParaRPr lang="pt-PT" dirty="0" smtClean="0"/>
          </a:p>
          <a:p>
            <a:pPr lvl="2" eaLnBrk="1" hangingPunct="1"/>
            <a:endParaRPr lang="pt-PT" dirty="0" smtClean="0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468313" y="5949950"/>
            <a:ext cx="838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tx1"/>
                </a:solidFill>
                <a:latin typeface="Arial" charset="0"/>
              </a:rPr>
              <a:t>PS: Ver primeiro o abstract e o sumário dos resultados que está nas conclusões)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IV- Conclusão</a:t>
            </a:r>
          </a:p>
        </p:txBody>
      </p:sp>
      <p:sp>
        <p:nvSpPr>
          <p:cNvPr id="18434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PT" smtClean="0"/>
          </a:p>
          <a:p>
            <a:pPr eaLnBrk="1" hangingPunct="1"/>
            <a:endParaRPr lang="pt-PT" smtClean="0"/>
          </a:p>
          <a:p>
            <a:pPr eaLnBrk="1" hangingPunct="1"/>
            <a:r>
              <a:rPr lang="pt-PT" b="1" smtClean="0"/>
              <a:t>Sumário dos resultados</a:t>
            </a:r>
          </a:p>
          <a:p>
            <a:pPr eaLnBrk="1" hangingPunct="1"/>
            <a:endParaRPr lang="pt-PT" smtClean="0"/>
          </a:p>
          <a:p>
            <a:pPr eaLnBrk="1" hangingPunct="1"/>
            <a:r>
              <a:rPr lang="pt-PT" b="1" smtClean="0"/>
              <a:t>Discussão – Implicações práticas</a:t>
            </a:r>
          </a:p>
          <a:p>
            <a:pPr eaLnBrk="1" hangingPunct="1"/>
            <a:endParaRPr lang="pt-PT" smtClean="0"/>
          </a:p>
          <a:p>
            <a:pPr eaLnBrk="1" hangingPunct="1"/>
            <a:r>
              <a:rPr lang="pt-PT" b="1" smtClean="0"/>
              <a:t>Limitações</a:t>
            </a:r>
          </a:p>
          <a:p>
            <a:pPr eaLnBrk="1" hangingPunct="1"/>
            <a:endParaRPr lang="pt-PT" b="1" smtClean="0"/>
          </a:p>
          <a:p>
            <a:pPr eaLnBrk="1" hangingPunct="1"/>
            <a:r>
              <a:rPr lang="pt-PT" b="1" smtClean="0"/>
              <a:t>Pesquisas futuras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V – Críticas do Grupo</a:t>
            </a:r>
          </a:p>
        </p:txBody>
      </p:sp>
      <p:sp>
        <p:nvSpPr>
          <p:cNvPr id="19458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pt-PT" dirty="0" smtClean="0"/>
          </a:p>
          <a:p>
            <a:pPr eaLnBrk="1" hangingPunct="1">
              <a:lnSpc>
                <a:spcPct val="90000"/>
              </a:lnSpc>
            </a:pPr>
            <a:endParaRPr lang="pt-PT" dirty="0" smtClean="0"/>
          </a:p>
          <a:p>
            <a:pPr eaLnBrk="1" hangingPunct="1">
              <a:lnSpc>
                <a:spcPct val="90000"/>
              </a:lnSpc>
            </a:pPr>
            <a:r>
              <a:rPr lang="pt-PT" b="1" dirty="0" smtClean="0"/>
              <a:t>Identificar pontos fracos do artigo, </a:t>
            </a:r>
            <a:r>
              <a:rPr lang="pt-PT" b="1" dirty="0" err="1" smtClean="0"/>
              <a:t>p.e</a:t>
            </a:r>
            <a:r>
              <a:rPr lang="pt-PT" b="1" dirty="0" smtClean="0"/>
              <a:t>.:</a:t>
            </a:r>
          </a:p>
          <a:p>
            <a:pPr lvl="1" eaLnBrk="1" hangingPunct="1">
              <a:lnSpc>
                <a:spcPct val="90000"/>
              </a:lnSpc>
            </a:pPr>
            <a:endParaRPr lang="pt-PT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PT" sz="2400" dirty="0" smtClean="0"/>
              <a:t>Amostra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pt-PT" sz="2400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PT" sz="2400" dirty="0" smtClean="0"/>
              <a:t>Variáveis escolhidas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pt-PT" sz="2400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PT" sz="2400" dirty="0" smtClean="0"/>
              <a:t>Instrumentos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pt-PT" sz="2400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PT" sz="2400" dirty="0" smtClean="0"/>
              <a:t>Metodologia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pt-P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e">
  <a:themeElements>
    <a:clrScheme name="Equidad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e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e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163</TotalTime>
  <Words>142</Words>
  <Application>Microsoft Office PowerPoint</Application>
  <PresentationFormat>On-screen Show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Equidade</vt:lpstr>
      <vt:lpstr>Análise de um artigo</vt:lpstr>
      <vt:lpstr>Estrutura</vt:lpstr>
      <vt:lpstr>I- Introdução</vt:lpstr>
      <vt:lpstr>II - Método</vt:lpstr>
      <vt:lpstr>III - Resultados</vt:lpstr>
      <vt:lpstr>IV- Conclusão</vt:lpstr>
      <vt:lpstr>V – Críticas do Grupo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um artigo</dc:title>
  <dc:creator>Nome de utilizador</dc:creator>
  <cp:lastModifiedBy>Maria Eduarda Soares</cp:lastModifiedBy>
  <cp:revision>8</cp:revision>
  <dcterms:created xsi:type="dcterms:W3CDTF">2010-04-27T15:37:02Z</dcterms:created>
  <dcterms:modified xsi:type="dcterms:W3CDTF">2012-02-27T12:33:55Z</dcterms:modified>
</cp:coreProperties>
</file>